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6" r:id="rId2"/>
    <p:sldId id="259" r:id="rId3"/>
    <p:sldId id="257" r:id="rId4"/>
    <p:sldId id="258" r:id="rId5"/>
    <p:sldId id="260" r:id="rId6"/>
    <p:sldId id="266" r:id="rId7"/>
    <p:sldId id="267" r:id="rId8"/>
    <p:sldId id="268" r:id="rId9"/>
    <p:sldId id="269" r:id="rId10"/>
    <p:sldId id="262" r:id="rId11"/>
    <p:sldId id="261" r:id="rId12"/>
    <p:sldId id="263" r:id="rId13"/>
    <p:sldId id="264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5" autoAdjust="0"/>
    <p:restoredTop sz="94660"/>
  </p:normalViewPr>
  <p:slideViewPr>
    <p:cSldViewPr snapToGrid="0">
      <p:cViewPr varScale="1">
        <p:scale>
          <a:sx n="74" d="100"/>
          <a:sy n="74" d="100"/>
        </p:scale>
        <p:origin x="60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49086-11F6-405B-9AEA-6251B1709BF9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3D17D-D44A-42EA-80FE-4ED061BD7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898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3D17D-D44A-42EA-80FE-4ED061BD70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893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3D17D-D44A-42EA-80FE-4ED061BD70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43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3D17D-D44A-42EA-80FE-4ED061BD70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115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3D17D-D44A-42EA-80FE-4ED061BD70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7716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3D17D-D44A-42EA-80FE-4ED061BD70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7750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3D17D-D44A-42EA-80FE-4ED061BD70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28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3D17D-D44A-42EA-80FE-4ED061BD70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132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3D17D-D44A-42EA-80FE-4ED061BD70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80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3D17D-D44A-42EA-80FE-4ED061BD70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91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3D17D-D44A-42EA-80FE-4ED061BD70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317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3D17D-D44A-42EA-80FE-4ED061BD70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96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3D17D-D44A-42EA-80FE-4ED061BD70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509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3D17D-D44A-42EA-80FE-4ED061BD70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58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3D17D-D44A-42EA-80FE-4ED061BD70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59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B5DC8-5665-4E46-B943-199B3B2AE546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EF84A-5A63-47AF-B8A9-ACAAB929C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93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B5DC8-5665-4E46-B943-199B3B2AE546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EF84A-5A63-47AF-B8A9-ACAAB929C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7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B5DC8-5665-4E46-B943-199B3B2AE546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EF84A-5A63-47AF-B8A9-ACAAB929C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68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B5DC8-5665-4E46-B943-199B3B2AE546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EF84A-5A63-47AF-B8A9-ACAAB929C10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5019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B5DC8-5665-4E46-B943-199B3B2AE546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EF84A-5A63-47AF-B8A9-ACAAB929C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385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B5DC8-5665-4E46-B943-199B3B2AE546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EF84A-5A63-47AF-B8A9-ACAAB929C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897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B5DC8-5665-4E46-B943-199B3B2AE546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EF84A-5A63-47AF-B8A9-ACAAB929C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24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B5DC8-5665-4E46-B943-199B3B2AE546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EF84A-5A63-47AF-B8A9-ACAAB929C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425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B5DC8-5665-4E46-B943-199B3B2AE546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EF84A-5A63-47AF-B8A9-ACAAB929C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06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B5DC8-5665-4E46-B943-199B3B2AE546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EF84A-5A63-47AF-B8A9-ACAAB929C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045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B5DC8-5665-4E46-B943-199B3B2AE546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EF84A-5A63-47AF-B8A9-ACAAB929C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02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B5DC8-5665-4E46-B943-199B3B2AE546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EF84A-5A63-47AF-B8A9-ACAAB929C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54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B5DC8-5665-4E46-B943-199B3B2AE546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EF84A-5A63-47AF-B8A9-ACAAB929C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61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B5DC8-5665-4E46-B943-199B3B2AE546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EF84A-5A63-47AF-B8A9-ACAAB929C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46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B5DC8-5665-4E46-B943-199B3B2AE546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EF84A-5A63-47AF-B8A9-ACAAB929C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81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B5DC8-5665-4E46-B943-199B3B2AE546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EF84A-5A63-47AF-B8A9-ACAAB929C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84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B5DC8-5665-4E46-B943-199B3B2AE546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EF84A-5A63-47AF-B8A9-ACAAB929C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796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B5DC8-5665-4E46-B943-199B3B2AE546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EF84A-5A63-47AF-B8A9-ACAAB929C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6817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96"/>
          <p:cNvSpPr/>
          <p:nvPr/>
        </p:nvSpPr>
        <p:spPr>
          <a:xfrm>
            <a:off x="10266177" y="4456091"/>
            <a:ext cx="1659660" cy="221516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817" y="1030310"/>
            <a:ext cx="9772483" cy="3108818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ln>
                  <a:solidFill>
                    <a:srgbClr val="FFC000"/>
                  </a:solidFill>
                </a:ln>
              </a:rPr>
              <a:t/>
            </a:r>
            <a:br>
              <a:rPr lang="en-US" sz="5400" dirty="0" smtClean="0">
                <a:ln>
                  <a:solidFill>
                    <a:srgbClr val="FFC000"/>
                  </a:solidFill>
                </a:ln>
              </a:rPr>
            </a:br>
            <a:r>
              <a:rPr lang="en-US" sz="5400" dirty="0">
                <a:ln>
                  <a:solidFill>
                    <a:srgbClr val="FFC000"/>
                  </a:solidFill>
                </a:ln>
              </a:rPr>
              <a:t/>
            </a:r>
            <a:br>
              <a:rPr lang="en-US" sz="5400" dirty="0">
                <a:ln>
                  <a:solidFill>
                    <a:srgbClr val="FFC000"/>
                  </a:solidFill>
                </a:ln>
              </a:rPr>
            </a:br>
            <a:r>
              <a:rPr lang="en-US" sz="5400" dirty="0" smtClean="0">
                <a:ln>
                  <a:solidFill>
                    <a:srgbClr val="FFC000"/>
                  </a:solidFill>
                </a:ln>
              </a:rPr>
              <a:t/>
            </a:r>
            <a:br>
              <a:rPr lang="en-US" sz="5400" dirty="0" smtClean="0">
                <a:ln>
                  <a:solidFill>
                    <a:srgbClr val="FFC000"/>
                  </a:solidFill>
                </a:ln>
              </a:rPr>
            </a:br>
            <a:r>
              <a:rPr lang="en-US" sz="5400" dirty="0" smtClean="0">
                <a:ln>
                  <a:solidFill>
                    <a:srgbClr val="FFC000"/>
                  </a:solidFill>
                </a:ln>
              </a:rPr>
              <a:t>Alpha Kappa Psi PRESENTS</a:t>
            </a:r>
            <a:br>
              <a:rPr lang="en-US" sz="5400" dirty="0" smtClean="0">
                <a:ln>
                  <a:solidFill>
                    <a:srgbClr val="FFC000"/>
                  </a:solidFill>
                </a:ln>
              </a:rPr>
            </a:br>
            <a:r>
              <a:rPr lang="en-US" sz="5400" dirty="0">
                <a:ln>
                  <a:solidFill>
                    <a:srgbClr val="FFC000"/>
                  </a:solidFill>
                </a:ln>
              </a:rPr>
              <a:t/>
            </a:r>
            <a:br>
              <a:rPr lang="en-US" sz="5400" dirty="0">
                <a:ln>
                  <a:solidFill>
                    <a:srgbClr val="FFC000"/>
                  </a:solidFill>
                </a:ln>
              </a:rPr>
            </a:br>
            <a:r>
              <a:rPr lang="en-US" sz="5400" dirty="0" smtClean="0">
                <a:ln>
                  <a:solidFill>
                    <a:srgbClr val="FFC000"/>
                  </a:solidFill>
                </a:ln>
              </a:rPr>
              <a:t>BUSINESS PROFESSIONAL VS. BUSINESS CASUAL</a:t>
            </a:r>
            <a:endParaRPr lang="en-US" sz="5400" dirty="0">
              <a:ln>
                <a:solidFill>
                  <a:srgbClr val="FFC000"/>
                </a:solidFill>
              </a:ln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6328" y="4139128"/>
            <a:ext cx="9001462" cy="1655762"/>
          </a:xfrm>
        </p:spPr>
        <p:txBody>
          <a:bodyPr>
            <a:normAutofit/>
          </a:bodyPr>
          <a:lstStyle/>
          <a:p>
            <a:r>
              <a:rPr lang="en-US" sz="4000" i="1" dirty="0" smtClean="0">
                <a:ln>
                  <a:solidFill>
                    <a:schemeClr val="bg1"/>
                  </a:solidFill>
                </a:ln>
                <a:latin typeface="Aharoni" panose="02010803020104030203" pitchFamily="2" charset="-79"/>
                <a:cs typeface="Aharoni" panose="02010803020104030203" pitchFamily="2" charset="-79"/>
              </a:rPr>
              <a:t>THE DO’S AND DONT’S </a:t>
            </a:r>
            <a:endParaRPr lang="en-US" sz="4000" i="1" dirty="0">
              <a:ln>
                <a:solidFill>
                  <a:schemeClr val="bg1"/>
                </a:solidFill>
              </a:ln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083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>
                  <a:solidFill>
                    <a:srgbClr val="FFC000"/>
                  </a:solidFill>
                </a:ln>
              </a:rPr>
              <a:t>What IS BUSINESS CASUAL?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crisp, neat, more relaxed version of “Professional Dress”</a:t>
            </a:r>
          </a:p>
          <a:p>
            <a:r>
              <a:rPr lang="en-US" dirty="0" smtClean="0"/>
              <a:t>Should look appropriate for meeting with the CEO </a:t>
            </a:r>
          </a:p>
          <a:p>
            <a:r>
              <a:rPr lang="en-US" dirty="0" smtClean="0"/>
              <a:t>NO cocktail party or picnic attire</a:t>
            </a:r>
          </a:p>
          <a:p>
            <a:r>
              <a:rPr lang="en-US" dirty="0" smtClean="0"/>
              <a:t>Classic vs. trendy</a:t>
            </a:r>
          </a:p>
          <a:p>
            <a:r>
              <a:rPr lang="en-US" dirty="0" smtClean="0"/>
              <a:t>NO </a:t>
            </a:r>
            <a:r>
              <a:rPr lang="en-US" dirty="0" smtClean="0"/>
              <a:t>piercings!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3780" y="1935921"/>
            <a:ext cx="1649569" cy="2906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78"/>
          <a:stretch/>
        </p:blipFill>
        <p:spPr>
          <a:xfrm>
            <a:off x="6941714" y="3246401"/>
            <a:ext cx="2419122" cy="268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82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>
                  <a:solidFill>
                    <a:srgbClr val="FFC000"/>
                  </a:solidFill>
                </a:ln>
              </a:rPr>
              <a:t>Women business CASUAL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15" y="2060619"/>
            <a:ext cx="4416578" cy="450760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DO</a:t>
            </a:r>
          </a:p>
          <a:p>
            <a:r>
              <a:rPr lang="en-US" dirty="0" smtClean="0"/>
              <a:t>Neutral color</a:t>
            </a:r>
            <a:endParaRPr lang="en-US" dirty="0"/>
          </a:p>
          <a:p>
            <a:r>
              <a:rPr lang="en-US" dirty="0" smtClean="0"/>
              <a:t>Moderate length dress or skirt</a:t>
            </a:r>
          </a:p>
          <a:p>
            <a:r>
              <a:rPr lang="en-US" dirty="0" smtClean="0"/>
              <a:t>Casual pants</a:t>
            </a:r>
          </a:p>
          <a:p>
            <a:pPr marL="0" indent="0">
              <a:buNone/>
            </a:pPr>
            <a:r>
              <a:rPr lang="en-US" dirty="0" smtClean="0"/>
              <a:t>DON’T </a:t>
            </a:r>
          </a:p>
          <a:p>
            <a:r>
              <a:rPr lang="en-US" dirty="0" smtClean="0"/>
              <a:t>Sleeveless top</a:t>
            </a:r>
          </a:p>
          <a:p>
            <a:r>
              <a:rPr lang="en-US" dirty="0" smtClean="0"/>
              <a:t>Tight </a:t>
            </a:r>
            <a:r>
              <a:rPr lang="en-US" dirty="0" smtClean="0"/>
              <a:t>clothing</a:t>
            </a:r>
          </a:p>
          <a:p>
            <a:r>
              <a:rPr lang="en-US" dirty="0" smtClean="0"/>
              <a:t>No open shoes</a:t>
            </a:r>
            <a:endParaRPr lang="en-US" dirty="0" smtClean="0"/>
          </a:p>
          <a:p>
            <a:r>
              <a:rPr lang="en-US" dirty="0" smtClean="0"/>
              <a:t>NO FACIAL PIERCINGS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450" y="1935921"/>
            <a:ext cx="1956540" cy="24686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138" y="993682"/>
            <a:ext cx="2046966" cy="30760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537" y="3238298"/>
            <a:ext cx="2198586" cy="269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33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>
                  <a:solidFill>
                    <a:srgbClr val="FFC000"/>
                  </a:solidFill>
                </a:ln>
              </a:rPr>
              <a:t>men </a:t>
            </a:r>
            <a:r>
              <a:rPr lang="en-US" dirty="0">
                <a:ln>
                  <a:solidFill>
                    <a:srgbClr val="FFC000"/>
                  </a:solidFill>
                </a:ln>
              </a:rPr>
              <a:t>business CASUAL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DO</a:t>
            </a:r>
          </a:p>
          <a:p>
            <a:r>
              <a:rPr lang="en-US" dirty="0" smtClean="0"/>
              <a:t>Polo shirt </a:t>
            </a:r>
          </a:p>
          <a:p>
            <a:r>
              <a:rPr lang="en-US" dirty="0" smtClean="0"/>
              <a:t>Shirt with collar/sweater </a:t>
            </a:r>
          </a:p>
          <a:p>
            <a:r>
              <a:rPr lang="en-US" dirty="0" smtClean="0"/>
              <a:t>Khakis or dress pants</a:t>
            </a:r>
          </a:p>
          <a:p>
            <a:r>
              <a:rPr lang="en-US" dirty="0" smtClean="0"/>
              <a:t>Tuck in shirt</a:t>
            </a:r>
          </a:p>
          <a:p>
            <a:pPr marL="0" indent="0">
              <a:buNone/>
            </a:pPr>
            <a:r>
              <a:rPr lang="en-US" dirty="0" smtClean="0"/>
              <a:t>DON’T </a:t>
            </a:r>
          </a:p>
          <a:p>
            <a:r>
              <a:rPr lang="en-US" dirty="0" smtClean="0"/>
              <a:t>Wrinkled shirts</a:t>
            </a:r>
          </a:p>
          <a:p>
            <a:r>
              <a:rPr lang="en-US" dirty="0" smtClean="0"/>
              <a:t>Cargo pants</a:t>
            </a:r>
          </a:p>
          <a:p>
            <a:r>
              <a:rPr lang="en-US" dirty="0" smtClean="0"/>
              <a:t>Untuck shirts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182" y="2026679"/>
            <a:ext cx="2110478" cy="26354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970" y="1602170"/>
            <a:ext cx="1978789" cy="30599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3"/>
          <a:stretch/>
        </p:blipFill>
        <p:spPr>
          <a:xfrm>
            <a:off x="3182546" y="4611188"/>
            <a:ext cx="2352287" cy="211816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942405" y="5385629"/>
            <a:ext cx="785611" cy="874645"/>
            <a:chOff x="10264462" y="5701445"/>
            <a:chExt cx="785611" cy="874645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0264462" y="5701445"/>
              <a:ext cx="785611" cy="87464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10341735" y="5728744"/>
              <a:ext cx="515155" cy="84734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4335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>
                  <a:solidFill>
                    <a:srgbClr val="FFC000"/>
                  </a:solidFill>
                </a:ln>
              </a:rPr>
              <a:t>When to dress business casual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Information sessions</a:t>
            </a:r>
          </a:p>
          <a:p>
            <a:r>
              <a:rPr lang="en-US" dirty="0" smtClean="0"/>
              <a:t>Classroom or presentation settings</a:t>
            </a:r>
          </a:p>
          <a:p>
            <a:r>
              <a:rPr lang="en-US" dirty="0" smtClean="0"/>
              <a:t>Evening sessions</a:t>
            </a:r>
          </a:p>
          <a:p>
            <a:r>
              <a:rPr lang="en-US" dirty="0" smtClean="0"/>
              <a:t>Semi conservative workplace </a:t>
            </a:r>
          </a:p>
          <a:p>
            <a:r>
              <a:rPr lang="en-US" dirty="0" smtClean="0"/>
              <a:t>Some interviews</a:t>
            </a:r>
          </a:p>
          <a:p>
            <a:pPr marL="0" indent="0">
              <a:buNone/>
            </a:pPr>
            <a:r>
              <a:rPr lang="en-US" b="1" dirty="0" smtClean="0"/>
              <a:t>WHEN IN DOUBT…ASK!!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727" y="2072663"/>
            <a:ext cx="3749160" cy="371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85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0696" y="785610"/>
            <a:ext cx="6504457" cy="1674253"/>
          </a:xfrm>
        </p:spPr>
        <p:txBody>
          <a:bodyPr/>
          <a:lstStyle/>
          <a:p>
            <a:r>
              <a:rPr lang="en-US" dirty="0" smtClean="0">
                <a:ln>
                  <a:solidFill>
                    <a:srgbClr val="FFC000"/>
                  </a:solidFill>
                </a:ln>
              </a:rPr>
              <a:t>THANK YOU!! </a:t>
            </a:r>
            <a:br>
              <a:rPr lang="en-US" dirty="0" smtClean="0">
                <a:ln>
                  <a:solidFill>
                    <a:srgbClr val="FFC000"/>
                  </a:solidFill>
                </a:ln>
              </a:rPr>
            </a:br>
            <a:endParaRPr lang="en-US" dirty="0"/>
          </a:p>
        </p:txBody>
      </p:sp>
      <p:sp>
        <p:nvSpPr>
          <p:cNvPr id="4" name="Shape 96"/>
          <p:cNvSpPr/>
          <p:nvPr/>
        </p:nvSpPr>
        <p:spPr>
          <a:xfrm>
            <a:off x="4209287" y="2088524"/>
            <a:ext cx="3067277" cy="447519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98882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10"/>
          <a:stretch/>
        </p:blipFill>
        <p:spPr>
          <a:xfrm>
            <a:off x="5885469" y="2084429"/>
            <a:ext cx="2897923" cy="35660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n>
                  <a:solidFill>
                    <a:srgbClr val="FFC000"/>
                  </a:solidFill>
                </a:ln>
              </a:rPr>
              <a:t>Women’s business professional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116" y="1964895"/>
            <a:ext cx="5666353" cy="4662152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WEAR A SUIT </a:t>
            </a:r>
            <a:r>
              <a:rPr lang="en-US" dirty="0" smtClean="0"/>
              <a:t>(Skirt </a:t>
            </a:r>
            <a:r>
              <a:rPr lang="en-US" dirty="0"/>
              <a:t>Suit or Pantsuit) </a:t>
            </a:r>
          </a:p>
          <a:p>
            <a:pPr marL="0" indent="0">
              <a:buNone/>
            </a:pPr>
            <a:r>
              <a:rPr lang="en-US" dirty="0" smtClean="0"/>
              <a:t>DO</a:t>
            </a:r>
          </a:p>
          <a:p>
            <a:r>
              <a:rPr lang="en-US" dirty="0" smtClean="0"/>
              <a:t>Colors-solid or neutral</a:t>
            </a:r>
          </a:p>
          <a:p>
            <a:r>
              <a:rPr lang="en-US" dirty="0" smtClean="0"/>
              <a:t>Wear hosiery with skirts</a:t>
            </a:r>
          </a:p>
          <a:p>
            <a:pPr marL="0" indent="0">
              <a:buNone/>
            </a:pPr>
            <a:r>
              <a:rPr lang="en-US" dirty="0" smtClean="0"/>
              <a:t>DON’T </a:t>
            </a:r>
          </a:p>
          <a:p>
            <a:r>
              <a:rPr lang="en-US" dirty="0" smtClean="0"/>
              <a:t>Wear skirts above knee or that are too tight</a:t>
            </a:r>
          </a:p>
          <a:p>
            <a:r>
              <a:rPr lang="en-US" dirty="0" smtClean="0"/>
              <a:t>Wear bright neon colors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2" t="14172" r="27399"/>
          <a:stretch/>
        </p:blipFill>
        <p:spPr>
          <a:xfrm>
            <a:off x="9478851" y="2084429"/>
            <a:ext cx="1378039" cy="34958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760"/>
          <a:stretch/>
        </p:blipFill>
        <p:spPr>
          <a:xfrm flipH="1">
            <a:off x="10856890" y="2084428"/>
            <a:ext cx="1022171" cy="3495809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6922350" y="5701445"/>
            <a:ext cx="759810" cy="925602"/>
            <a:chOff x="7199202" y="5701445"/>
            <a:chExt cx="759810" cy="925602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7199202" y="6220496"/>
              <a:ext cx="270456" cy="40655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7456647" y="5701445"/>
              <a:ext cx="502365" cy="87464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10340278" y="5783173"/>
            <a:ext cx="785611" cy="874645"/>
            <a:chOff x="10264462" y="5701445"/>
            <a:chExt cx="785611" cy="874645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10264462" y="5701445"/>
              <a:ext cx="785611" cy="87464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10341735" y="5728744"/>
              <a:ext cx="515155" cy="84734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862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1"/>
          <a:stretch/>
        </p:blipFill>
        <p:spPr>
          <a:xfrm>
            <a:off x="8190963" y="1627693"/>
            <a:ext cx="2191831" cy="19655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>
                  <a:solidFill>
                    <a:srgbClr val="FFC000"/>
                  </a:solidFill>
                </a:ln>
              </a:rPr>
              <a:t>Women’s business professional</a:t>
            </a:r>
            <a:endParaRPr lang="en-US" dirty="0">
              <a:ln>
                <a:solidFill>
                  <a:srgbClr val="FFC000"/>
                </a:solidFill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381" y="2060620"/>
            <a:ext cx="5395643" cy="36919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SHOES</a:t>
            </a:r>
          </a:p>
          <a:p>
            <a:pPr marL="0" indent="0">
              <a:buNone/>
            </a:pPr>
            <a:r>
              <a:rPr lang="en-US" dirty="0" smtClean="0"/>
              <a:t>DO’S</a:t>
            </a:r>
          </a:p>
          <a:p>
            <a:r>
              <a:rPr lang="en-US" dirty="0"/>
              <a:t>Classic leather pumps </a:t>
            </a:r>
            <a:r>
              <a:rPr lang="en-US" dirty="0" smtClean="0"/>
              <a:t>recommended</a:t>
            </a:r>
          </a:p>
          <a:p>
            <a:pPr marL="457200" lvl="1" indent="0">
              <a:buNone/>
            </a:pPr>
            <a:r>
              <a:rPr lang="en-US" dirty="0"/>
              <a:t>-</a:t>
            </a:r>
            <a:r>
              <a:rPr lang="en-US" dirty="0" smtClean="0"/>
              <a:t> </a:t>
            </a:r>
            <a:r>
              <a:rPr lang="en-US" dirty="0"/>
              <a:t>(1to 3 inch heels)</a:t>
            </a:r>
          </a:p>
          <a:p>
            <a:r>
              <a:rPr lang="en-US" dirty="0"/>
              <a:t>Colors: Navy, black, brown, or burgundy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DON’TS </a:t>
            </a:r>
          </a:p>
          <a:p>
            <a:r>
              <a:rPr lang="en-US" dirty="0" smtClean="0"/>
              <a:t>NO open toe, flip flops, or sandals </a:t>
            </a:r>
          </a:p>
          <a:p>
            <a:r>
              <a:rPr lang="en-US" dirty="0" smtClean="0"/>
              <a:t>NO stilettos, or heels with too much height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920" y="1627692"/>
            <a:ext cx="2432368" cy="19242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693" y="3906592"/>
            <a:ext cx="2245182" cy="22649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530" y="3906591"/>
            <a:ext cx="2352264" cy="226496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0815530" y="4990130"/>
            <a:ext cx="785611" cy="874645"/>
            <a:chOff x="10264462" y="5701445"/>
            <a:chExt cx="785611" cy="874645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0264462" y="5701445"/>
              <a:ext cx="785611" cy="87464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0341735" y="5728744"/>
              <a:ext cx="515155" cy="84734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10700551" y="2046610"/>
            <a:ext cx="738007" cy="874645"/>
            <a:chOff x="7199202" y="5752564"/>
            <a:chExt cx="738007" cy="874645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7199202" y="6220496"/>
              <a:ext cx="270456" cy="40655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7434844" y="5752564"/>
              <a:ext cx="502365" cy="87464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1980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71"/>
          <a:stretch/>
        </p:blipFill>
        <p:spPr>
          <a:xfrm>
            <a:off x="7801615" y="4770391"/>
            <a:ext cx="2742313" cy="16360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n>
                  <a:solidFill>
                    <a:srgbClr val="FFC000"/>
                  </a:solidFill>
                </a:ln>
              </a:rPr>
              <a:t>Women’s business professional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820" y="1815921"/>
            <a:ext cx="5087155" cy="43827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BLOUSES</a:t>
            </a:r>
          </a:p>
          <a:p>
            <a:pPr marL="0" indent="0">
              <a:buNone/>
            </a:pPr>
            <a:r>
              <a:rPr lang="en-US" dirty="0" smtClean="0"/>
              <a:t>DO</a:t>
            </a:r>
          </a:p>
          <a:p>
            <a:r>
              <a:rPr lang="en-US" dirty="0" smtClean="0"/>
              <a:t> </a:t>
            </a:r>
            <a:r>
              <a:rPr lang="en-US" dirty="0"/>
              <a:t>Tailored blouses </a:t>
            </a:r>
            <a:r>
              <a:rPr lang="en-US" dirty="0" smtClean="0"/>
              <a:t>with subtle print/color </a:t>
            </a:r>
            <a:r>
              <a:rPr lang="en-US" dirty="0"/>
              <a:t>to match </a:t>
            </a:r>
            <a:r>
              <a:rPr lang="en-US" dirty="0" smtClean="0"/>
              <a:t>suit</a:t>
            </a:r>
          </a:p>
          <a:p>
            <a:r>
              <a:rPr lang="en-US" dirty="0" smtClean="0"/>
              <a:t>Silk or cotton fabric with simple collar</a:t>
            </a:r>
          </a:p>
          <a:p>
            <a:pPr marL="0" indent="0">
              <a:buNone/>
            </a:pPr>
            <a:r>
              <a:rPr lang="en-US" dirty="0" smtClean="0"/>
              <a:t>DON’T</a:t>
            </a:r>
            <a:endParaRPr lang="en-US" dirty="0"/>
          </a:p>
          <a:p>
            <a:r>
              <a:rPr lang="en-US" dirty="0" smtClean="0"/>
              <a:t>“</a:t>
            </a:r>
            <a:r>
              <a:rPr lang="en-US" dirty="0"/>
              <a:t>too tight” or “revealing” fabric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Avoid Plunging </a:t>
            </a:r>
            <a:r>
              <a:rPr lang="en-US" dirty="0" smtClean="0"/>
              <a:t>necklines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582" y="1815921"/>
            <a:ext cx="1792381" cy="26261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975" y="4581969"/>
            <a:ext cx="2683925" cy="201294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687367" y="2041188"/>
            <a:ext cx="738007" cy="874645"/>
            <a:chOff x="7199202" y="5752564"/>
            <a:chExt cx="738007" cy="874645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7199202" y="6220496"/>
              <a:ext cx="270456" cy="40655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7434844" y="5752564"/>
              <a:ext cx="502365" cy="87464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7610094" y="5188734"/>
            <a:ext cx="785611" cy="874645"/>
            <a:chOff x="10264462" y="5701445"/>
            <a:chExt cx="785611" cy="874645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0264462" y="5701445"/>
              <a:ext cx="785611" cy="87464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10341735" y="5728744"/>
              <a:ext cx="515155" cy="84734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7"/>
          <a:stretch/>
        </p:blipFill>
        <p:spPr>
          <a:xfrm>
            <a:off x="5714405" y="1815921"/>
            <a:ext cx="2067981" cy="260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85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304" y="3622215"/>
            <a:ext cx="2326086" cy="16799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n>
                  <a:solidFill>
                    <a:srgbClr val="FFC000"/>
                  </a:solidFill>
                </a:ln>
              </a:rPr>
              <a:t>Women’s business professional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3" y="1712890"/>
            <a:ext cx="5808977" cy="376921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MAKEUP, HAIRSTYLE, &amp; ACCESSORIES</a:t>
            </a:r>
          </a:p>
          <a:p>
            <a:pPr marL="0" indent="0">
              <a:buNone/>
            </a:pPr>
            <a:r>
              <a:rPr lang="en-US" dirty="0" smtClean="0"/>
              <a:t>DO</a:t>
            </a:r>
          </a:p>
          <a:p>
            <a:r>
              <a:rPr lang="en-US" dirty="0" smtClean="0"/>
              <a:t>Clean and natural makeup &amp; hair</a:t>
            </a:r>
          </a:p>
          <a:p>
            <a:r>
              <a:rPr lang="en-US" dirty="0" smtClean="0"/>
              <a:t>Keep hair up and away from the face</a:t>
            </a:r>
          </a:p>
          <a:p>
            <a:r>
              <a:rPr lang="en-US" dirty="0" smtClean="0"/>
              <a:t>Briefcase or portfolio (neutral color) </a:t>
            </a:r>
          </a:p>
          <a:p>
            <a:pPr marL="0" indent="0">
              <a:buNone/>
            </a:pPr>
            <a:r>
              <a:rPr lang="en-US" dirty="0" smtClean="0"/>
              <a:t>DON’T </a:t>
            </a:r>
          </a:p>
          <a:p>
            <a:r>
              <a:rPr lang="en-US" dirty="0" smtClean="0"/>
              <a:t>Dangly jewelry/ distracting</a:t>
            </a:r>
          </a:p>
          <a:p>
            <a:r>
              <a:rPr lang="en-US" dirty="0" smtClean="0"/>
              <a:t>Bright colored makeup </a:t>
            </a:r>
          </a:p>
          <a:p>
            <a:r>
              <a:rPr lang="en-US" dirty="0" smtClean="0"/>
              <a:t>No bulky, bright bags or purses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910" y="1767859"/>
            <a:ext cx="2438400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796" y="1702340"/>
            <a:ext cx="1741102" cy="18943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" t="24856"/>
          <a:stretch/>
        </p:blipFill>
        <p:spPr>
          <a:xfrm>
            <a:off x="4686877" y="4567939"/>
            <a:ext cx="2021983" cy="21088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35"/>
          <a:stretch/>
        </p:blipFill>
        <p:spPr>
          <a:xfrm>
            <a:off x="6708860" y="5008930"/>
            <a:ext cx="2208727" cy="166781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380127" y="2747570"/>
            <a:ext cx="738007" cy="874645"/>
            <a:chOff x="7199202" y="5752564"/>
            <a:chExt cx="738007" cy="874645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7199202" y="6220496"/>
              <a:ext cx="270456" cy="40655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7434844" y="5752564"/>
              <a:ext cx="502365" cy="87464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5305064" y="5732731"/>
            <a:ext cx="785611" cy="874645"/>
            <a:chOff x="10264462" y="5701445"/>
            <a:chExt cx="785611" cy="874645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10264462" y="5701445"/>
              <a:ext cx="785611" cy="87464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10341735" y="5728744"/>
              <a:ext cx="515155" cy="84734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142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82" y="214184"/>
            <a:ext cx="10353761" cy="1326321"/>
          </a:xfrm>
        </p:spPr>
        <p:txBody>
          <a:bodyPr/>
          <a:lstStyle/>
          <a:p>
            <a:r>
              <a:rPr lang="en-US" dirty="0" smtClean="0">
                <a:ln>
                  <a:solidFill>
                    <a:srgbClr val="FFC000"/>
                  </a:solidFill>
                </a:ln>
              </a:rPr>
              <a:t>men’s </a:t>
            </a:r>
            <a:r>
              <a:rPr lang="en-US" dirty="0">
                <a:ln>
                  <a:solidFill>
                    <a:srgbClr val="FFC000"/>
                  </a:solidFill>
                </a:ln>
              </a:rPr>
              <a:t>business professional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975" y="2096064"/>
            <a:ext cx="10520582" cy="39827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BUSINESS SUIT</a:t>
            </a:r>
          </a:p>
          <a:p>
            <a:pPr marL="0" indent="0">
              <a:buNone/>
            </a:pPr>
            <a:r>
              <a:rPr lang="en-US" dirty="0" smtClean="0"/>
              <a:t>DO</a:t>
            </a:r>
          </a:p>
          <a:p>
            <a:r>
              <a:rPr lang="en-US" dirty="0" smtClean="0"/>
              <a:t>Color: solid or neutral </a:t>
            </a:r>
          </a:p>
          <a:p>
            <a:r>
              <a:rPr lang="en-US" dirty="0" smtClean="0"/>
              <a:t>Jackets with 2 or 3 buttons</a:t>
            </a:r>
          </a:p>
          <a:p>
            <a:pPr marL="0" indent="0">
              <a:buNone/>
            </a:pPr>
            <a:r>
              <a:rPr lang="en-US" dirty="0" smtClean="0"/>
              <a:t>DON’T </a:t>
            </a:r>
          </a:p>
          <a:p>
            <a:r>
              <a:rPr lang="en-US" dirty="0" smtClean="0"/>
              <a:t>Button second button</a:t>
            </a:r>
          </a:p>
          <a:p>
            <a:r>
              <a:rPr lang="en-US" dirty="0" smtClean="0"/>
              <a:t>Wrinkled under dress shirt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767" y="1254985"/>
            <a:ext cx="6916660" cy="299427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8100869" y="3374619"/>
            <a:ext cx="738007" cy="874645"/>
            <a:chOff x="7199202" y="5752564"/>
            <a:chExt cx="738007" cy="874645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7199202" y="6220496"/>
              <a:ext cx="270456" cy="40655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7434844" y="5752564"/>
              <a:ext cx="502365" cy="87464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801" y="4045826"/>
            <a:ext cx="1498501" cy="203558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488245" y="5063616"/>
            <a:ext cx="785611" cy="874645"/>
            <a:chOff x="10264462" y="5701445"/>
            <a:chExt cx="785611" cy="87464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0264462" y="5701445"/>
              <a:ext cx="785611" cy="87464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10341735" y="5728744"/>
              <a:ext cx="515155" cy="84734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7453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n>
                  <a:solidFill>
                    <a:srgbClr val="FFC000"/>
                  </a:solidFill>
                </a:ln>
              </a:rPr>
              <a:t>men’s business professional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065" y="1841679"/>
            <a:ext cx="10636492" cy="394952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DRESS SOCKS &amp; SHOES</a:t>
            </a:r>
          </a:p>
          <a:p>
            <a:pPr marL="0" indent="0">
              <a:buNone/>
            </a:pPr>
            <a:r>
              <a:rPr lang="en-US" dirty="0" smtClean="0"/>
              <a:t>DO</a:t>
            </a:r>
          </a:p>
          <a:p>
            <a:r>
              <a:rPr lang="en-US" dirty="0" smtClean="0"/>
              <a:t>At least calf high and match shoes</a:t>
            </a:r>
          </a:p>
          <a:p>
            <a:r>
              <a:rPr lang="en-US" dirty="0" smtClean="0"/>
              <a:t>Stick with solid colors</a:t>
            </a:r>
          </a:p>
          <a:p>
            <a:r>
              <a:rPr lang="en-US" dirty="0" smtClean="0"/>
              <a:t>Lace-up or slip on business shoes</a:t>
            </a:r>
          </a:p>
          <a:p>
            <a:pPr marL="0" indent="0">
              <a:buNone/>
            </a:pPr>
            <a:r>
              <a:rPr lang="en-US" dirty="0" smtClean="0"/>
              <a:t>DON’T </a:t>
            </a:r>
          </a:p>
          <a:p>
            <a:r>
              <a:rPr lang="en-US" dirty="0" smtClean="0"/>
              <a:t>Avoid too short socks that show flesh</a:t>
            </a:r>
          </a:p>
          <a:p>
            <a:r>
              <a:rPr lang="en-US" dirty="0" smtClean="0"/>
              <a:t>Sports socks</a:t>
            </a:r>
          </a:p>
          <a:p>
            <a:r>
              <a:rPr lang="en-US" dirty="0" smtClean="0"/>
              <a:t>Sports shoes or sneakers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142" y="1681753"/>
            <a:ext cx="3769841" cy="2261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560" y="4350505"/>
            <a:ext cx="2103120" cy="139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33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n>
                  <a:solidFill>
                    <a:srgbClr val="FFC000"/>
                  </a:solidFill>
                </a:ln>
              </a:rPr>
              <a:t>men’s business professional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HAIR &amp; FACIAL HAIR</a:t>
            </a:r>
          </a:p>
          <a:p>
            <a:pPr marL="0" indent="0">
              <a:buNone/>
            </a:pPr>
            <a:r>
              <a:rPr lang="en-US" dirty="0" smtClean="0"/>
              <a:t>DO</a:t>
            </a:r>
          </a:p>
          <a:p>
            <a:r>
              <a:rPr lang="en-US" dirty="0" smtClean="0"/>
              <a:t>Clean and well groomed</a:t>
            </a:r>
          </a:p>
          <a:p>
            <a:pPr marL="0" indent="0">
              <a:buNone/>
            </a:pPr>
            <a:r>
              <a:rPr lang="en-US" dirty="0" smtClean="0"/>
              <a:t>DON’T</a:t>
            </a:r>
          </a:p>
          <a:p>
            <a:r>
              <a:rPr lang="en-US" dirty="0" smtClean="0"/>
              <a:t>Hair should not hang in your face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165" y="1417320"/>
            <a:ext cx="3429000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075" y="4341546"/>
            <a:ext cx="1516380" cy="193548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953113" y="2198421"/>
            <a:ext cx="738007" cy="874645"/>
            <a:chOff x="7199202" y="5752564"/>
            <a:chExt cx="738007" cy="874645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7199202" y="6220496"/>
              <a:ext cx="270456" cy="40655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7434844" y="5752564"/>
              <a:ext cx="502365" cy="87464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8389354" y="5027971"/>
            <a:ext cx="785611" cy="874645"/>
            <a:chOff x="10264462" y="5701445"/>
            <a:chExt cx="785611" cy="874645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0264462" y="5701445"/>
              <a:ext cx="785611" cy="87464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10341735" y="5728744"/>
              <a:ext cx="515155" cy="84734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507" y="1894268"/>
            <a:ext cx="1363980" cy="19507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960" y="4740464"/>
            <a:ext cx="1167311" cy="153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76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n>
                  <a:solidFill>
                    <a:srgbClr val="FFC000"/>
                  </a:solidFill>
                </a:ln>
              </a:rPr>
              <a:t>men’s business professional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TIE &amp; COLOGNE</a:t>
            </a:r>
          </a:p>
          <a:p>
            <a:pPr marL="0" indent="0">
              <a:buNone/>
            </a:pPr>
            <a:r>
              <a:rPr lang="en-US" dirty="0" smtClean="0"/>
              <a:t>DO</a:t>
            </a:r>
          </a:p>
          <a:p>
            <a:r>
              <a:rPr lang="en-US" dirty="0" smtClean="0"/>
              <a:t>Tie should have simple pattern or solid color</a:t>
            </a:r>
          </a:p>
          <a:p>
            <a:r>
              <a:rPr lang="en-US" dirty="0" smtClean="0"/>
              <a:t>Blend well with suit</a:t>
            </a:r>
          </a:p>
          <a:p>
            <a:r>
              <a:rPr lang="en-US" dirty="0" smtClean="0"/>
              <a:t>Wear light fragrance to coordinate season </a:t>
            </a:r>
          </a:p>
          <a:p>
            <a:pPr lvl="1"/>
            <a:r>
              <a:rPr lang="en-US" dirty="0" smtClean="0"/>
              <a:t>Spring months musky and spicy for winter (tip) </a:t>
            </a:r>
          </a:p>
          <a:p>
            <a:pPr marL="0" indent="0">
              <a:buNone/>
            </a:pPr>
            <a:r>
              <a:rPr lang="en-US" dirty="0" smtClean="0"/>
              <a:t>DON’T</a:t>
            </a:r>
          </a:p>
          <a:p>
            <a:r>
              <a:rPr lang="en-US" dirty="0" smtClean="0"/>
              <a:t>Avoid character ties or busy prints</a:t>
            </a:r>
          </a:p>
          <a:p>
            <a:r>
              <a:rPr lang="en-US" dirty="0" smtClean="0"/>
              <a:t>Strong cologne fragrance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151" y="3672640"/>
            <a:ext cx="3039761" cy="24659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533" y="4637696"/>
            <a:ext cx="2308860" cy="12649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130" y="478617"/>
            <a:ext cx="2107754" cy="281033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103189" y="2077219"/>
            <a:ext cx="738007" cy="874645"/>
            <a:chOff x="7199202" y="5752564"/>
            <a:chExt cx="738007" cy="874645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7199202" y="6220496"/>
              <a:ext cx="270456" cy="40655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7434844" y="5752564"/>
              <a:ext cx="502365" cy="87464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8389354" y="5027971"/>
            <a:ext cx="785611" cy="874645"/>
            <a:chOff x="10264462" y="5701445"/>
            <a:chExt cx="785611" cy="874645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0264462" y="5701445"/>
              <a:ext cx="785611" cy="87464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10341735" y="5728744"/>
              <a:ext cx="515155" cy="84734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889" y="1625675"/>
            <a:ext cx="2210315" cy="265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62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TC104033921[[fn=Damask]]</Template>
  <TotalTime>564</TotalTime>
  <Words>419</Words>
  <Application>Microsoft Office PowerPoint</Application>
  <PresentationFormat>Widescreen</PresentationFormat>
  <Paragraphs>120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Aharoni</vt:lpstr>
      <vt:lpstr>Arial</vt:lpstr>
      <vt:lpstr>Bookman Old Style</vt:lpstr>
      <vt:lpstr>Calibri</vt:lpstr>
      <vt:lpstr>Rockwell</vt:lpstr>
      <vt:lpstr>Damask</vt:lpstr>
      <vt:lpstr>   Alpha Kappa Psi PRESENTS  BUSINESS PROFESSIONAL VS. BUSINESS CASUAL</vt:lpstr>
      <vt:lpstr>Women’s business professional</vt:lpstr>
      <vt:lpstr>Women’s business professional</vt:lpstr>
      <vt:lpstr>Women’s business professional</vt:lpstr>
      <vt:lpstr>Women’s business professional</vt:lpstr>
      <vt:lpstr>men’s business professional</vt:lpstr>
      <vt:lpstr>men’s business professional</vt:lpstr>
      <vt:lpstr>men’s business professional</vt:lpstr>
      <vt:lpstr>men’s business professional</vt:lpstr>
      <vt:lpstr>What IS BUSINESS CASUAL?</vt:lpstr>
      <vt:lpstr>Women business CASUAL</vt:lpstr>
      <vt:lpstr>men business CASUAL</vt:lpstr>
      <vt:lpstr>When to dress business casual</vt:lpstr>
      <vt:lpstr>THANK YOU!!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PROFESSIONAL VS. BUSINESS CASUAL</dc:title>
  <dc:creator>Paulina Rodriguez</dc:creator>
  <cp:lastModifiedBy>Paulina Rodriguez</cp:lastModifiedBy>
  <cp:revision>28</cp:revision>
  <dcterms:created xsi:type="dcterms:W3CDTF">2013-09-27T20:47:07Z</dcterms:created>
  <dcterms:modified xsi:type="dcterms:W3CDTF">2013-10-01T02:34:50Z</dcterms:modified>
</cp:coreProperties>
</file>