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1"/>
  </p:notesMasterIdLst>
  <p:sldIdLst>
    <p:sldId id="256" r:id="rId2"/>
    <p:sldId id="278" r:id="rId3"/>
    <p:sldId id="257" r:id="rId4"/>
    <p:sldId id="28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6" r:id="rId16"/>
    <p:sldId id="275" r:id="rId17"/>
    <p:sldId id="279" r:id="rId18"/>
    <p:sldId id="280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742" autoAdjust="0"/>
  </p:normalViewPr>
  <p:slideViewPr>
    <p:cSldViewPr snapToGrid="0" snapToObjects="1">
      <p:cViewPr varScale="1">
        <p:scale>
          <a:sx n="111" d="100"/>
          <a:sy n="111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83E71-A8D7-2549-815A-F414A27871CB}" type="datetimeFigureOut">
              <a:rPr lang="en-US" smtClean="0"/>
              <a:t>12/9/2014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A75E1-6919-B545-9F93-5CF35F00FC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3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are we fixing it? How</a:t>
            </a:r>
            <a:r>
              <a:rPr lang="en-US" baseline="0" dirty="0" smtClean="0"/>
              <a:t> everyone else is doing it?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374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ranks US 37</a:t>
            </a:r>
            <a:r>
              <a:rPr lang="en-US" baseline="30000" dirty="0" smtClean="0"/>
              <a:t>th</a:t>
            </a:r>
            <a:r>
              <a:rPr lang="en-US" dirty="0" smtClean="0"/>
              <a:t> in the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57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307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$3 for stiches, USA MRI $1500 v. Japan MRI $98, no penalty for not having insurance but only 10% take advantage</a:t>
            </a:r>
            <a:r>
              <a:rPr lang="en-US" baseline="0" dirty="0" smtClean="0"/>
              <a:t> of this.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26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*2.2 doctors per 1000 v. USA 2.4 per 1000.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65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more ill a person becomes, the less they pay* fixed rates*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00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49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14$</a:t>
            </a:r>
            <a:r>
              <a:rPr lang="en-US" baseline="0" dirty="0" smtClean="0"/>
              <a:t> tissues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99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Every U.S. family of 4 is paying the dollar equivalent of a new Chevy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Cruze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healthcare costs. Every year. Without financing.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8A75E1-6919-B545-9F93-5CF35F00FC4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488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t>Tuesday, December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t>Tuesday, December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t>Tuesday, December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Health Care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am I going to be affected?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5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770070"/>
            <a:ext cx="6096000" cy="3657599"/>
          </a:xfrm>
        </p:spPr>
        <p:txBody>
          <a:bodyPr/>
          <a:lstStyle/>
          <a:p>
            <a:r>
              <a:rPr lang="en-US" dirty="0" smtClean="0"/>
              <a:t>Higher taxes</a:t>
            </a:r>
          </a:p>
          <a:p>
            <a:r>
              <a:rPr lang="en-US" dirty="0" smtClean="0"/>
              <a:t>Waiting times for doctors is 4x longer than waiting times in the US</a:t>
            </a:r>
          </a:p>
          <a:p>
            <a:r>
              <a:rPr lang="en-US" dirty="0" smtClean="0"/>
              <a:t>Very socialist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What do they do worse?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1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7209" b="17209"/>
          <a:stretch>
            <a:fillRect/>
          </a:stretch>
        </p:blipFill>
        <p:spPr>
          <a:xfrm>
            <a:off x="2114550" y="1646238"/>
            <a:ext cx="60960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959" y="228601"/>
            <a:ext cx="7543800" cy="914400"/>
          </a:xfrm>
        </p:spPr>
        <p:txBody>
          <a:bodyPr/>
          <a:lstStyle/>
          <a:p>
            <a:r>
              <a:rPr lang="en-US" dirty="0" smtClean="0"/>
              <a:t>France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2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661643"/>
            <a:ext cx="6096000" cy="3657599"/>
          </a:xfrm>
        </p:spPr>
        <p:txBody>
          <a:bodyPr/>
          <a:lstStyle/>
          <a:p>
            <a:r>
              <a:rPr lang="en-US" dirty="0" smtClean="0"/>
              <a:t>Ranked #1 by WHO in terms of health care access and efficiency</a:t>
            </a:r>
          </a:p>
          <a:p>
            <a:r>
              <a:rPr lang="en-US" dirty="0" smtClean="0"/>
              <a:t>Life expectancy 81</a:t>
            </a:r>
          </a:p>
          <a:p>
            <a:r>
              <a:rPr lang="en-US" dirty="0"/>
              <a:t>H</a:t>
            </a:r>
            <a:r>
              <a:rPr lang="en-US" dirty="0" smtClean="0"/>
              <a:t>igh </a:t>
            </a:r>
            <a:r>
              <a:rPr lang="en-US" dirty="0"/>
              <a:t>patient success rates and low mortality </a:t>
            </a:r>
            <a:r>
              <a:rPr lang="en-US" dirty="0" smtClean="0"/>
              <a:t>rates</a:t>
            </a:r>
          </a:p>
          <a:p>
            <a:r>
              <a:rPr lang="en-US" dirty="0" smtClean="0"/>
              <a:t>Mixed private and public care make it comparable to US system</a:t>
            </a:r>
          </a:p>
          <a:p>
            <a:r>
              <a:rPr lang="en-US" dirty="0" smtClean="0"/>
              <a:t>99.9% are covered</a:t>
            </a:r>
          </a:p>
          <a:p>
            <a:r>
              <a:rPr lang="en-US" dirty="0" smtClean="0"/>
              <a:t>Clever kinks*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369340"/>
            <a:ext cx="7543800" cy="914400"/>
          </a:xfrm>
        </p:spPr>
        <p:txBody>
          <a:bodyPr/>
          <a:lstStyle/>
          <a:p>
            <a:r>
              <a:rPr lang="en-US" dirty="0" smtClean="0"/>
              <a:t>What do they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6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98573" y="1677649"/>
            <a:ext cx="6096000" cy="2122069"/>
          </a:xfrm>
        </p:spPr>
        <p:txBody>
          <a:bodyPr/>
          <a:lstStyle/>
          <a:p>
            <a:r>
              <a:rPr lang="en-US" dirty="0" smtClean="0"/>
              <a:t>Physician compensation</a:t>
            </a:r>
          </a:p>
          <a:p>
            <a:r>
              <a:rPr lang="en-US" dirty="0" smtClean="0"/>
              <a:t>More specialization </a:t>
            </a:r>
          </a:p>
          <a:p>
            <a:r>
              <a:rPr lang="en-US" dirty="0" smtClean="0"/>
              <a:t>More available technology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685801"/>
            <a:ext cx="7543800" cy="914400"/>
          </a:xfrm>
        </p:spPr>
        <p:txBody>
          <a:bodyPr/>
          <a:lstStyle/>
          <a:p>
            <a:r>
              <a:rPr lang="en-US" dirty="0" smtClean="0"/>
              <a:t>What do we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72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719340"/>
            <a:ext cx="6096000" cy="1982663"/>
          </a:xfrm>
        </p:spPr>
        <p:txBody>
          <a:bodyPr/>
          <a:lstStyle/>
          <a:p>
            <a:r>
              <a:rPr lang="en-US" dirty="0" smtClean="0"/>
              <a:t>Everyone able to afford health insurance</a:t>
            </a:r>
          </a:p>
          <a:p>
            <a:r>
              <a:rPr lang="en-US" dirty="0" smtClean="0"/>
              <a:t>Won’t have to worry about going broke if you get sick</a:t>
            </a:r>
          </a:p>
          <a:p>
            <a:r>
              <a:rPr lang="en-US" dirty="0" smtClean="0"/>
              <a:t>Bring down the cost of health care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959" y="415809"/>
            <a:ext cx="7543800" cy="914400"/>
          </a:xfrm>
        </p:spPr>
        <p:txBody>
          <a:bodyPr/>
          <a:lstStyle/>
          <a:p>
            <a:r>
              <a:rPr lang="en-US" sz="4400" dirty="0" smtClean="0"/>
              <a:t>What are the goals of reform?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54251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35267" y="1616002"/>
            <a:ext cx="6096000" cy="3657599"/>
          </a:xfrm>
        </p:spPr>
        <p:txBody>
          <a:bodyPr/>
          <a:lstStyle/>
          <a:p>
            <a:r>
              <a:rPr lang="en-US" dirty="0" smtClean="0"/>
              <a:t>Law forces emergency hospitals to treat any and all patients regardless of income or insurance status</a:t>
            </a:r>
          </a:p>
          <a:p>
            <a:r>
              <a:rPr lang="en-US" dirty="0" smtClean="0"/>
              <a:t>A lot of patients can’t pay and the costs are absorbed by the hospitals-inflating prices for those who CAN pay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4728" y="228601"/>
            <a:ext cx="7543800" cy="914400"/>
          </a:xfrm>
        </p:spPr>
        <p:txBody>
          <a:bodyPr/>
          <a:lstStyle/>
          <a:p>
            <a:r>
              <a:rPr lang="en-US" dirty="0" smtClean="0"/>
              <a:t>Emergency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367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40117" y="1538410"/>
            <a:ext cx="6096000" cy="1788849"/>
          </a:xfrm>
        </p:spPr>
        <p:txBody>
          <a:bodyPr/>
          <a:lstStyle/>
          <a:p>
            <a:r>
              <a:rPr lang="en-US" dirty="0" smtClean="0"/>
              <a:t>When your employer spends more on health care he has to spend less on your wages</a:t>
            </a:r>
          </a:p>
          <a:p>
            <a:r>
              <a:rPr lang="en-US" dirty="0" smtClean="0"/>
              <a:t>Eventually employers will have to cut programs*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440455"/>
            <a:ext cx="7543800" cy="914400"/>
          </a:xfrm>
        </p:spPr>
        <p:txBody>
          <a:bodyPr/>
          <a:lstStyle/>
          <a:p>
            <a:r>
              <a:rPr lang="en-US" sz="2400" dirty="0" smtClean="0"/>
              <a:t>If I work for a big company that comes out of my employers pocket, it doesn’t cost me at all right?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3716" y="3327259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443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08000"/>
            <a:ext cx="9144000" cy="582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7367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355" b="355"/>
          <a:stretch>
            <a:fillRect/>
          </a:stretch>
        </p:blipFill>
        <p:spPr>
          <a:xfrm>
            <a:off x="1069975" y="1098551"/>
            <a:ext cx="7588250" cy="4552949"/>
          </a:xfrm>
        </p:spPr>
      </p:pic>
    </p:spTree>
    <p:extLst>
      <p:ext uri="{BB962C8B-B14F-4D97-AF65-F5344CB8AC3E}">
        <p14:creationId xmlns:p14="http://schemas.microsoft.com/office/powerpoint/2010/main" val="1794427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797175"/>
            <a:ext cx="7543800" cy="914400"/>
          </a:xfrm>
        </p:spPr>
        <p:txBody>
          <a:bodyPr/>
          <a:lstStyle/>
          <a:p>
            <a:r>
              <a:rPr lang="en-US" dirty="0" smtClean="0"/>
              <a:t>What is the difference b/w “</a:t>
            </a:r>
            <a:r>
              <a:rPr lang="en-US" dirty="0" err="1" smtClean="0"/>
              <a:t>Obamacare</a:t>
            </a:r>
            <a:r>
              <a:rPr lang="en-US" dirty="0" smtClean="0"/>
              <a:t>” and ACA?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33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2051051"/>
            <a:ext cx="6096000" cy="3657599"/>
          </a:xfrm>
        </p:spPr>
        <p:txBody>
          <a:bodyPr/>
          <a:lstStyle/>
          <a:p>
            <a:r>
              <a:rPr lang="en-US" dirty="0" smtClean="0"/>
              <a:t>Everyone needs healthcare</a:t>
            </a:r>
          </a:p>
          <a:p>
            <a:r>
              <a:rPr lang="en-US" dirty="0" smtClean="0"/>
              <a:t>Knowing what healthcare is going gives you an upper hand when signing up for plans at 26.</a:t>
            </a:r>
          </a:p>
          <a:p>
            <a:r>
              <a:rPr lang="en-US" dirty="0" smtClean="0"/>
              <a:t>Where healthcare is going will affect your wages  </a:t>
            </a:r>
          </a:p>
          <a:p>
            <a:r>
              <a:rPr lang="en-US" dirty="0" smtClean="0"/>
              <a:t>Everyone talks about it:---Hot topic with clients and business peers/boss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68300"/>
            <a:ext cx="7543800" cy="914400"/>
          </a:xfrm>
        </p:spPr>
        <p:txBody>
          <a:bodyPr/>
          <a:lstStyle/>
          <a:p>
            <a:r>
              <a:rPr lang="en-US" sz="3000" dirty="0" smtClean="0"/>
              <a:t>Why should we care? We are business majors…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7539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80814" y="1421895"/>
            <a:ext cx="6096000" cy="4580648"/>
          </a:xfrm>
        </p:spPr>
        <p:txBody>
          <a:bodyPr/>
          <a:lstStyle/>
          <a:p>
            <a:r>
              <a:rPr lang="en-US" dirty="0" smtClean="0"/>
              <a:t>We spend more on health care ($2.9 trillion) than we do on food and petroleum making 17.2% of our GPD (highest in the world).</a:t>
            </a:r>
          </a:p>
          <a:p>
            <a:r>
              <a:rPr lang="en-US" dirty="0" smtClean="0"/>
              <a:t>Hospital bills are the #1 reason for bankruptcy in this country</a:t>
            </a:r>
          </a:p>
          <a:p>
            <a:r>
              <a:rPr lang="en-US" dirty="0" smtClean="0"/>
              <a:t>16% of Americans or 50 million are uninsured</a:t>
            </a:r>
          </a:p>
          <a:p>
            <a:r>
              <a:rPr lang="en-US" dirty="0"/>
              <a:t>H</a:t>
            </a:r>
            <a:r>
              <a:rPr lang="en-US" dirty="0" smtClean="0"/>
              <a:t>ighest </a:t>
            </a:r>
            <a:r>
              <a:rPr lang="en-US" dirty="0"/>
              <a:t>or near-highest </a:t>
            </a:r>
            <a:r>
              <a:rPr lang="en-US" dirty="0" smtClean="0"/>
              <a:t>prevalence infant mortality </a:t>
            </a:r>
            <a:r>
              <a:rPr lang="en-US" dirty="0"/>
              <a:t>of heart and lung disease, sexually transmitted infections, adolescent pregnancies, injuries, homicides, and </a:t>
            </a:r>
            <a:r>
              <a:rPr lang="en-US" dirty="0" smtClean="0"/>
              <a:t>disability than any other high income country.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1"/>
            <a:ext cx="7543800" cy="914400"/>
          </a:xfrm>
        </p:spPr>
        <p:txBody>
          <a:bodyPr/>
          <a:lstStyle/>
          <a:p>
            <a:r>
              <a:rPr lang="en-US" dirty="0" smtClean="0"/>
              <a:t>Why is it being fixed?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4773" b="4773"/>
          <a:stretch>
            <a:fillRect/>
          </a:stretch>
        </p:blipFill>
        <p:spPr>
          <a:xfrm>
            <a:off x="339724" y="368301"/>
            <a:ext cx="8613775" cy="5168264"/>
          </a:xfrm>
        </p:spPr>
      </p:pic>
    </p:spTree>
    <p:extLst>
      <p:ext uri="{BB962C8B-B14F-4D97-AF65-F5344CB8AC3E}">
        <p14:creationId xmlns:p14="http://schemas.microsoft.com/office/powerpoint/2010/main" val="416762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019175" y="1597025"/>
            <a:ext cx="60960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005" y="228601"/>
            <a:ext cx="7543800" cy="914400"/>
          </a:xfrm>
        </p:spPr>
        <p:txBody>
          <a:bodyPr/>
          <a:lstStyle/>
          <a:p>
            <a:r>
              <a:rPr lang="en-US" dirty="0" smtClean="0"/>
              <a:t>Japanese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0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01273" y="1770069"/>
            <a:ext cx="6096000" cy="3657599"/>
          </a:xfrm>
        </p:spPr>
        <p:txBody>
          <a:bodyPr/>
          <a:lstStyle/>
          <a:p>
            <a:r>
              <a:rPr lang="en-US" dirty="0"/>
              <a:t>8.5% GPD</a:t>
            </a:r>
          </a:p>
          <a:p>
            <a:r>
              <a:rPr lang="en-US" dirty="0"/>
              <a:t>Longest Life expectancy in the world </a:t>
            </a:r>
            <a:r>
              <a:rPr lang="en-US" dirty="0" smtClean="0"/>
              <a:t>(83)</a:t>
            </a:r>
          </a:p>
          <a:p>
            <a:r>
              <a:rPr lang="en-US" dirty="0" smtClean="0"/>
              <a:t>Everyone is covered; 30% by the people 70% by the government (sickness fund).</a:t>
            </a:r>
          </a:p>
          <a:p>
            <a:r>
              <a:rPr lang="en-US" dirty="0" smtClean="0"/>
              <a:t>Virtually no financial distress for patients</a:t>
            </a:r>
          </a:p>
          <a:p>
            <a:r>
              <a:rPr lang="en-US" dirty="0" smtClean="0"/>
              <a:t>Everyone has access to healthcare</a:t>
            </a:r>
          </a:p>
          <a:p>
            <a:pPr marL="1828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What do they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73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739091"/>
            <a:ext cx="6096000" cy="3657599"/>
          </a:xfrm>
        </p:spPr>
        <p:txBody>
          <a:bodyPr/>
          <a:lstStyle/>
          <a:p>
            <a:r>
              <a:rPr lang="en-US" dirty="0" smtClean="0"/>
              <a:t>Doctors are paid close to minimum wage* relative to the 60 hour work weeks.</a:t>
            </a:r>
          </a:p>
          <a:p>
            <a:r>
              <a:rPr lang="en-US" dirty="0" smtClean="0"/>
              <a:t>50% of hospitals are in deficit.</a:t>
            </a:r>
          </a:p>
          <a:p>
            <a:r>
              <a:rPr lang="en-US" dirty="0" smtClean="0"/>
              <a:t>Not as many specializations and licensure is less strict on doctors</a:t>
            </a:r>
          </a:p>
          <a:p>
            <a:r>
              <a:rPr lang="en-US" dirty="0" smtClean="0"/>
              <a:t>Shortage of medical resources is common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4913" y="228601"/>
            <a:ext cx="7543800" cy="914400"/>
          </a:xfrm>
        </p:spPr>
        <p:txBody>
          <a:bodyPr/>
          <a:lstStyle/>
          <a:p>
            <a:r>
              <a:rPr lang="en-US" dirty="0" smtClean="0"/>
              <a:t>What do they do worse?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9794" b="9794"/>
          <a:stretch>
            <a:fillRect/>
          </a:stretch>
        </p:blipFill>
        <p:spPr>
          <a:xfrm>
            <a:off x="2133600" y="1352550"/>
            <a:ext cx="6096000" cy="36576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Great Britain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8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33600" y="1971434"/>
            <a:ext cx="6096000" cy="3657599"/>
          </a:xfrm>
        </p:spPr>
        <p:txBody>
          <a:bodyPr/>
          <a:lstStyle/>
          <a:p>
            <a:r>
              <a:rPr lang="en-US" dirty="0" smtClean="0"/>
              <a:t>Virtually free healthcare everywhere</a:t>
            </a:r>
          </a:p>
          <a:p>
            <a:r>
              <a:rPr lang="en-US" dirty="0" smtClean="0"/>
              <a:t>No one is uninsured</a:t>
            </a:r>
          </a:p>
          <a:p>
            <a:r>
              <a:rPr lang="en-US" dirty="0" smtClean="0"/>
              <a:t>One of the highest ranked primary and emergency care systems</a:t>
            </a:r>
          </a:p>
          <a:p>
            <a:r>
              <a:rPr lang="en-US" dirty="0" smtClean="0"/>
              <a:t>8.4% GPD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77240" y="228601"/>
            <a:ext cx="7543800" cy="914400"/>
          </a:xfrm>
        </p:spPr>
        <p:txBody>
          <a:bodyPr/>
          <a:lstStyle/>
          <a:p>
            <a:r>
              <a:rPr lang="en-US" dirty="0" smtClean="0"/>
              <a:t>What do they do better?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67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154</TotalTime>
  <Words>589</Words>
  <Application>Microsoft Office PowerPoint</Application>
  <PresentationFormat>On-screen Show (4:3)</PresentationFormat>
  <Paragraphs>73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Palatino Linotype</vt:lpstr>
      <vt:lpstr>Wingdings</vt:lpstr>
      <vt:lpstr>Elemental</vt:lpstr>
      <vt:lpstr>Health Care Reform</vt:lpstr>
      <vt:lpstr>Why should we care? We are business majors…</vt:lpstr>
      <vt:lpstr>Why is it being fixed?</vt:lpstr>
      <vt:lpstr>PowerPoint Presentation</vt:lpstr>
      <vt:lpstr>Japanese Health Care</vt:lpstr>
      <vt:lpstr>What do they do better?</vt:lpstr>
      <vt:lpstr>What do they do worse?</vt:lpstr>
      <vt:lpstr>Great Britain</vt:lpstr>
      <vt:lpstr>What do they do better?</vt:lpstr>
      <vt:lpstr>What do they do worse? </vt:lpstr>
      <vt:lpstr>France</vt:lpstr>
      <vt:lpstr>What do they do better?</vt:lpstr>
      <vt:lpstr>What do we do better?</vt:lpstr>
      <vt:lpstr>What are the goals of reform?</vt:lpstr>
      <vt:lpstr>Emergency Care</vt:lpstr>
      <vt:lpstr>If I work for a big company that comes out of my employers pocket, it doesn’t cost me at all right?</vt:lpstr>
      <vt:lpstr>PowerPoint Presentation</vt:lpstr>
      <vt:lpstr>PowerPoint Presentation</vt:lpstr>
      <vt:lpstr>What is the difference b/w “Obamacare” and ACA?</vt:lpstr>
    </vt:vector>
  </TitlesOfParts>
  <Company>University of Texas at San Antonio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Care Reform</dc:title>
  <dc:creator>Jack Hachem</dc:creator>
  <cp:lastModifiedBy>Karsia Hernandez</cp:lastModifiedBy>
  <cp:revision>18</cp:revision>
  <dcterms:created xsi:type="dcterms:W3CDTF">2014-02-07T13:47:58Z</dcterms:created>
  <dcterms:modified xsi:type="dcterms:W3CDTF">2014-12-09T06:44:30Z</dcterms:modified>
</cp:coreProperties>
</file>